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4F4E"/>
    <a:srgbClr val="7A8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1" autoAdjust="0"/>
    <p:restoredTop sz="94660"/>
  </p:normalViewPr>
  <p:slideViewPr>
    <p:cSldViewPr snapToGrid="0">
      <p:cViewPr varScale="1">
        <p:scale>
          <a:sx n="93" d="100"/>
          <a:sy n="93"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3840481" y="1612670"/>
            <a:ext cx="5049520" cy="4554450"/>
          </a:xfrm>
        </p:spPr>
        <p:txBody>
          <a:bodyPr>
            <a:normAutofit/>
          </a:bodyPr>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10/10/2019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ED7337F8-8F83-4A7F-A5A3-1050E8D405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40480" y="207184"/>
            <a:ext cx="50495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40480" y="1537882"/>
            <a:ext cx="5049520" cy="4639398"/>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kern="1200">
          <a:solidFill>
            <a:srgbClr val="7A876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7A876E"/>
        </a:buClr>
        <a:buSzPct val="125000"/>
        <a:buFont typeface="Wingdings" panose="05000000000000000000" pitchFamily="2" charset="2"/>
        <a:buChar char="§"/>
        <a:defRPr sz="1400" kern="1200">
          <a:solidFill>
            <a:srgbClr val="4F4F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7A876E"/>
        </a:buClr>
        <a:buSzPct val="125000"/>
        <a:buFont typeface="Wingdings" panose="05000000000000000000" pitchFamily="2" charset="2"/>
        <a:buChar char="§"/>
        <a:defRPr sz="1400" kern="1200">
          <a:solidFill>
            <a:srgbClr val="4F4F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7A876E"/>
        </a:buClr>
        <a:buSzPct val="125000"/>
        <a:buFont typeface="Wingdings" panose="05000000000000000000" pitchFamily="2" charset="2"/>
        <a:buChar char="§"/>
        <a:defRPr sz="1400" kern="1200">
          <a:solidFill>
            <a:srgbClr val="4F4F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7A876E"/>
        </a:buClr>
        <a:buSzPct val="125000"/>
        <a:buFont typeface="Wingdings" panose="05000000000000000000" pitchFamily="2" charset="2"/>
        <a:buChar char="§"/>
        <a:defRPr sz="1400" kern="1200">
          <a:solidFill>
            <a:srgbClr val="4F4F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7A876E"/>
        </a:buClr>
        <a:buSzPct val="125000"/>
        <a:buFont typeface="Wingdings" panose="05000000000000000000" pitchFamily="2" charset="2"/>
        <a:buChar char="§"/>
        <a:defRPr sz="1400" kern="1200">
          <a:solidFill>
            <a:srgbClr val="4F4F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2732CE8F-C4FF-41F2-9734-F51ADC2E1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hite, living, man&#10;&#10;Description automatically generated">
            <a:extLst>
              <a:ext uri="{FF2B5EF4-FFF2-40B4-BE49-F238E27FC236}">
                <a16:creationId xmlns:a16="http://schemas.microsoft.com/office/drawing/2014/main" id="{774F8050-F3C5-4CC9-A1C0-84EAEBEE6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3840480" y="207184"/>
            <a:ext cx="4121992" cy="1325563"/>
          </a:xfrm>
        </p:spPr>
        <p:txBody>
          <a:bodyPr/>
          <a:lstStyle/>
          <a:p>
            <a:r>
              <a:rPr lang="en-US" dirty="0"/>
              <a:t>2019 Turns Sour After a Good 2018 Performance</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p:txBody>
          <a:bodyPr/>
          <a:lstStyle/>
          <a:p>
            <a:r>
              <a:rPr lang="en-US" dirty="0"/>
              <a:t>According to the US Census Bureau, “furniture stores” (NAICS 4421), had excellent 2018 sales, increasing 6.3%, to a total of $63.68 billion. “Home furnishings stores” (NAICS 4422) didn’t fare as well, with a 1.8% decrease in sales, to $52.94 billion.</a:t>
            </a:r>
            <a:br>
              <a:rPr lang="en-US" dirty="0"/>
            </a:br>
            <a:endParaRPr lang="en-US" dirty="0"/>
          </a:p>
          <a:p>
            <a:r>
              <a:rPr lang="en-US" dirty="0"/>
              <a:t>Both categories, however, had flat sales during the first half of 2019. Consumers continue to spend their money, but not enough of it for furniture and furnishings, although some furniture items are exempted from pending tariffs.</a:t>
            </a:r>
            <a:br>
              <a:rPr lang="en-US" dirty="0"/>
            </a:br>
            <a:endParaRPr lang="en-US" dirty="0"/>
          </a:p>
          <a:p>
            <a:r>
              <a:rPr lang="en-US" dirty="0"/>
              <a:t>During the latest month (August 2019) for which retail sales data is available, furniture and home furnishings stores increased sales a meager 0.1%, compared to August 2018, or a total of $9.71 billion. Total August 2019 retail sales increased 4.1%.</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om, table, white&#10;&#10;Description automatically generated">
            <a:extLst>
              <a:ext uri="{FF2B5EF4-FFF2-40B4-BE49-F238E27FC236}">
                <a16:creationId xmlns:a16="http://schemas.microsoft.com/office/drawing/2014/main" id="{86BC1874-0BAA-4D4B-88E1-D610F83E7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Fewer Orders Help to Reduce Backlogged Inventory</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3840481" y="1612670"/>
            <a:ext cx="4974746" cy="4554450"/>
          </a:xfrm>
        </p:spPr>
        <p:txBody>
          <a:bodyPr/>
          <a:lstStyle/>
          <a:p>
            <a:r>
              <a:rPr lang="en-US" dirty="0"/>
              <a:t>Data in Smith Leonard’s August 2019 Furniture Insights Report certainly reflects the sluggish market during the first half of 2019, as June was the 5</a:t>
            </a:r>
            <a:r>
              <a:rPr lang="en-US" baseline="30000" dirty="0"/>
              <a:t>th</a:t>
            </a:r>
            <a:r>
              <a:rPr lang="en-US" dirty="0"/>
              <a:t> consecutive month of decreases in new orders for manufacturers/distributors, or 5% less than June 2018.</a:t>
            </a:r>
            <a:br>
              <a:rPr lang="en-US" dirty="0"/>
            </a:br>
            <a:endParaRPr lang="en-US" dirty="0"/>
          </a:p>
          <a:p>
            <a:r>
              <a:rPr lang="en-US" dirty="0"/>
              <a:t>During the entire first half of the year, new orders decreased 3%, compared to a 6% increase for the first half of 2018. June 2019 shipments also declined (4%) from June 2018; however, 1H 2019 shipments increased 3%, essentially matching 1H 2018. </a:t>
            </a:r>
            <a:br>
              <a:rPr lang="en-US" dirty="0"/>
            </a:br>
            <a:endParaRPr lang="en-US" dirty="0"/>
          </a:p>
          <a:p>
            <a:r>
              <a:rPr lang="en-US" dirty="0"/>
              <a:t>According to Smith Leonard analysis, reducing the backlog of inventory was a primary reason shipments increased during 1H 2019. Another reason is likely the decrease from 6.12 million homes sold during 2017 to 5.96 million during 2018. </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hite, table, room&#10;&#10;Description automatically generated">
            <a:extLst>
              <a:ext uri="{FF2B5EF4-FFF2-40B4-BE49-F238E27FC236}">
                <a16:creationId xmlns:a16="http://schemas.microsoft.com/office/drawing/2014/main" id="{5182C5FC-FC99-4E66-8380-024D6C652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3840480" y="207184"/>
            <a:ext cx="4224733" cy="1325563"/>
          </a:xfrm>
        </p:spPr>
        <p:txBody>
          <a:bodyPr/>
          <a:lstStyle/>
          <a:p>
            <a:r>
              <a:rPr lang="en-US" dirty="0"/>
              <a:t>An Improving Housing Market Could Drive 2H 2019 Furniture Sales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p:txBody>
          <a:bodyPr/>
          <a:lstStyle/>
          <a:p>
            <a:r>
              <a:rPr lang="en-US" dirty="0"/>
              <a:t>If fewer homes being sold was a primary reason furniture sales decreased during 1H 2019, then the trend is reflected in US Census Bureau new home sales data, which averaged 593,000/month during 2H 2018, compared to 665,000 during 1H 2019.</a:t>
            </a:r>
            <a:br>
              <a:rPr lang="en-US" dirty="0"/>
            </a:br>
            <a:endParaRPr lang="en-US" dirty="0"/>
          </a:p>
          <a:p>
            <a:r>
              <a:rPr lang="en-US" dirty="0"/>
              <a:t>Existing home sales also decreased from 2017’s 5.54 million to 2018’s 5.34 million, and were forecast to decrease more during 2019, to 5.25 million, before rebounding to 5.46 million for 2020. The seasonally adjusted rate for August 2019 was 5.49 million.</a:t>
            </a:r>
            <a:br>
              <a:rPr lang="en-US" dirty="0"/>
            </a:br>
            <a:endParaRPr lang="en-US" dirty="0"/>
          </a:p>
          <a:p>
            <a:r>
              <a:rPr lang="en-US" dirty="0"/>
              <a:t>Better recent news is the 12.3% increase in new housing starts during August. The 1.364 million units were the most since June 2007; the August forecast was 1.250 million units. Analysts indicate lower interest rates are driving the market improvement.</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room&#10;&#10;Description automatically generated">
            <a:extLst>
              <a:ext uri="{FF2B5EF4-FFF2-40B4-BE49-F238E27FC236}">
                <a16:creationId xmlns:a16="http://schemas.microsoft.com/office/drawing/2014/main" id="{E7677D0E-FA1B-4912-8114-350B462C1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Deals Continue to Be the Big Deal for Furniture Buyers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3840481" y="1612670"/>
            <a:ext cx="4861730" cy="4554450"/>
          </a:xfrm>
        </p:spPr>
        <p:txBody>
          <a:bodyPr/>
          <a:lstStyle/>
          <a:p>
            <a:r>
              <a:rPr lang="en-US" dirty="0"/>
              <a:t>Every furniture retailer is eager for any insights about how to attract more furniture buyers, and </a:t>
            </a:r>
            <a:r>
              <a:rPr lang="en-US" dirty="0" err="1"/>
              <a:t>Valassis</a:t>
            </a:r>
            <a:r>
              <a:rPr lang="en-US" dirty="0"/>
              <a:t>’ Awareness-to-Activation Study found offers, deals and promotions are what receive the serious attention of 91% of consumers.</a:t>
            </a:r>
            <a:br>
              <a:rPr lang="en-US" dirty="0"/>
            </a:br>
            <a:endParaRPr lang="en-US" dirty="0"/>
          </a:p>
          <a:p>
            <a:r>
              <a:rPr lang="en-US" dirty="0"/>
              <a:t>Not surprisingly, 59% researched their furniture purchasing online while 68% made their purchases in-store. More surprisingly, the combination of print and digital ads would motivate 61% of consumers to visit a new furniture store or buy online.</a:t>
            </a:r>
            <a:br>
              <a:rPr lang="en-US" dirty="0"/>
            </a:br>
            <a:endParaRPr lang="en-US" dirty="0"/>
          </a:p>
          <a:p>
            <a:r>
              <a:rPr lang="en-US" dirty="0"/>
              <a:t>Even larger percentages of Millennial parents, 96%, are drawn to furniture deals, and 52% said they would purchase furniture within the next year, which data from The Media Audit’s 2019 Aggregate Report supports (see table on page 2 of the Profiler).</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chair&#10;&#10;Description automatically generated">
            <a:extLst>
              <a:ext uri="{FF2B5EF4-FFF2-40B4-BE49-F238E27FC236}">
                <a16:creationId xmlns:a16="http://schemas.microsoft.com/office/drawing/2014/main" id="{9A7960C0-626C-4839-B353-D730FA590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a:xfrm>
            <a:off x="3840480" y="207184"/>
            <a:ext cx="3906235" cy="1325563"/>
          </a:xfrm>
        </p:spPr>
        <p:txBody>
          <a:bodyPr/>
          <a:lstStyle/>
          <a:p>
            <a:r>
              <a:rPr lang="en-US" dirty="0"/>
              <a:t>Disruptions from Online and DTC Sales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3840481" y="1612670"/>
            <a:ext cx="4810359" cy="4554450"/>
          </a:xfrm>
        </p:spPr>
        <p:txBody>
          <a:bodyPr/>
          <a:lstStyle/>
          <a:p>
            <a:r>
              <a:rPr lang="en-US" dirty="0"/>
              <a:t>As cited in Media Group </a:t>
            </a:r>
            <a:r>
              <a:rPr lang="en-US" dirty="0" err="1"/>
              <a:t>Online’s</a:t>
            </a:r>
            <a:r>
              <a:rPr lang="en-US" dirty="0"/>
              <a:t> September 2019 New Media Insights Report, Big Ticket Purchases Crash the Internet, a Walker Sands Communications March 2019 survey found 33% of consumers browsed and 20% purchased furniture online.</a:t>
            </a:r>
            <a:br>
              <a:rPr lang="en-US" dirty="0"/>
            </a:br>
            <a:endParaRPr lang="en-US" dirty="0"/>
          </a:p>
          <a:p>
            <a:r>
              <a:rPr lang="en-US" dirty="0"/>
              <a:t>eMarketer reports e-commerce retail sales of furniture and home furnishings increased 16.4% during 2018, to $56.14 billion, and will increase at a double-digit rate through 2022, when sales will total $97.46 million.</a:t>
            </a:r>
            <a:br>
              <a:rPr lang="en-US" dirty="0"/>
            </a:br>
            <a:endParaRPr lang="en-US" dirty="0"/>
          </a:p>
          <a:p>
            <a:r>
              <a:rPr lang="en-US" dirty="0"/>
              <a:t>More and more direct-to-consumer (DTC) brands, including furniture and home furnishings, are using TV advertising. The top 125 DTC brands, according to a VAB study, spent $3.8 billion on TV during 2018, a 60% YOY increase.</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room, bed, white&#10;&#10;Description automatically generated">
            <a:extLst>
              <a:ext uri="{FF2B5EF4-FFF2-40B4-BE49-F238E27FC236}">
                <a16:creationId xmlns:a16="http://schemas.microsoft.com/office/drawing/2014/main" id="{AE6DC3BB-A6DA-46B3-A2DD-3D84F7EFD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A New Day for Rentals and Subscriptions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3840481" y="1612670"/>
            <a:ext cx="4830908" cy="4554450"/>
          </a:xfrm>
        </p:spPr>
        <p:txBody>
          <a:bodyPr/>
          <a:lstStyle/>
          <a:p>
            <a:r>
              <a:rPr lang="en-US" dirty="0"/>
              <a:t>The furniture rental market has been active for many years, primarily </a:t>
            </a:r>
            <a:r>
              <a:rPr lang="en-US" dirty="0" err="1"/>
              <a:t>Cort</a:t>
            </a:r>
            <a:r>
              <a:rPr lang="en-US" dirty="0"/>
              <a:t> Furniture Rental and Rent-A-Center; however, they have a target audience quite different from the audience for the newer, “disrupter” furniture rental companies.</a:t>
            </a:r>
            <a:br>
              <a:rPr lang="en-US" dirty="0"/>
            </a:br>
            <a:endParaRPr lang="en-US" dirty="0"/>
          </a:p>
          <a:p>
            <a:r>
              <a:rPr lang="en-US" dirty="0"/>
              <a:t>Millennials (who else!) are driving this new market with their “non-ownership” lifestyle attitude. Not only has </a:t>
            </a:r>
            <a:r>
              <a:rPr lang="en-US" dirty="0" err="1"/>
              <a:t>Fernish</a:t>
            </a:r>
            <a:r>
              <a:rPr lang="en-US" dirty="0"/>
              <a:t> and DTC brand Feather entered this market, but also West Elm and Ikea, which will begin leasing furniture in 30 more markets. </a:t>
            </a:r>
            <a:br>
              <a:rPr lang="en-US" dirty="0"/>
            </a:br>
            <a:endParaRPr lang="en-US" dirty="0"/>
          </a:p>
          <a:p>
            <a:r>
              <a:rPr lang="en-US" dirty="0"/>
              <a:t>Furniture subscription services are even newer. Companies, such as The </a:t>
            </a:r>
            <a:r>
              <a:rPr lang="en-US" dirty="0" err="1"/>
              <a:t>Everset</a:t>
            </a:r>
            <a:r>
              <a:rPr lang="en-US" dirty="0"/>
              <a:t>, in New York City, is one of the first, offering furniture sets for $20 to $150/month and contracts of three to 14 months.</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10;&#10;Description automatically generated">
            <a:extLst>
              <a:ext uri="{FF2B5EF4-FFF2-40B4-BE49-F238E27FC236}">
                <a16:creationId xmlns:a16="http://schemas.microsoft.com/office/drawing/2014/main" id="{5EC68F67-30ED-4086-AF96-51B4EE786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3840481" y="986319"/>
            <a:ext cx="4635699" cy="5180801"/>
          </a:xfrm>
        </p:spPr>
        <p:txBody>
          <a:bodyPr/>
          <a:lstStyle/>
          <a:p>
            <a:r>
              <a:rPr lang="en-US" dirty="0"/>
              <a:t>Furniture stores may want to partner with one or more local realtors and provide new-home buyers, especially young adults, with a free consultation with a home designer.</a:t>
            </a:r>
            <a:br>
              <a:rPr lang="en-US" dirty="0"/>
            </a:br>
            <a:endParaRPr lang="en-US" dirty="0"/>
          </a:p>
          <a:p>
            <a:r>
              <a:rPr lang="en-US" dirty="0"/>
              <a:t>As more Millennials become homeowners and parents, furniture retailers should consider aggressive advertising to promote various offers and deals for baby and/or children’s furniture.</a:t>
            </a:r>
            <a:br>
              <a:rPr lang="en-US" dirty="0"/>
            </a:br>
            <a:endParaRPr lang="en-US" dirty="0"/>
          </a:p>
          <a:p>
            <a:r>
              <a:rPr lang="en-US" dirty="0"/>
              <a:t>Furniture and home furnishing stores may want to develop and promote rental and/or subscription packages, especially to attract young adults.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ance, sitting, room, white&#10;&#10;Description automatically generated">
            <a:extLst>
              <a:ext uri="{FF2B5EF4-FFF2-40B4-BE49-F238E27FC236}">
                <a16:creationId xmlns:a16="http://schemas.microsoft.com/office/drawing/2014/main" id="{BD3713AA-987B-4A4E-A20F-8D162E4D5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3840481" y="1612670"/>
            <a:ext cx="4666521" cy="4554450"/>
          </a:xfrm>
        </p:spPr>
        <p:txBody>
          <a:bodyPr/>
          <a:lstStyle/>
          <a:p>
            <a:r>
              <a:rPr lang="en-US" dirty="0"/>
              <a:t>As online furniture purchases increase, local retailers could provide a discount for an in-store purchase for any consumers who present their recent online purchase receipt.</a:t>
            </a:r>
            <a:br>
              <a:rPr lang="en-US" dirty="0"/>
            </a:br>
            <a:endParaRPr lang="en-US" dirty="0"/>
          </a:p>
          <a:p>
            <a:r>
              <a:rPr lang="en-US" dirty="0"/>
              <a:t>Invite the home designer mentioned in Advertising Strategies to be a spokesperson/influencer and featured in short videos sharing new items and styles as well as helpful tips about how to design a room and match furniture, furnishings, carpet, etc.</a:t>
            </a:r>
            <a:br>
              <a:rPr lang="en-US" dirty="0"/>
            </a:br>
            <a:endParaRPr lang="en-US" dirty="0"/>
          </a:p>
          <a:p>
            <a:r>
              <a:rPr lang="en-US" dirty="0"/>
              <a:t>Consider a “Be Our Online Designer for a Day” promotion. Ask one or more customers to participate in short videos for social media postings, explaining a particular furniture need in their home that they were able to fulfill with a purchase at the store.</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380</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2019 Turns Sour After a Good 2018 Performance</vt:lpstr>
      <vt:lpstr>Fewer Orders Help to Reduce Backlogged Inventory</vt:lpstr>
      <vt:lpstr>An Improving Housing Market Could Drive 2H 2019 Furniture Sales</vt:lpstr>
      <vt:lpstr>Deals Continue to Be the Big Deal for Furniture Buyers</vt:lpstr>
      <vt:lpstr>Disruptions from Online and DTC Sales</vt:lpstr>
      <vt:lpstr>A New Day for Rentals and Subscriptions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17</cp:revision>
  <dcterms:created xsi:type="dcterms:W3CDTF">2017-10-10T18:08:29Z</dcterms:created>
  <dcterms:modified xsi:type="dcterms:W3CDTF">2019-10-10T15:33:23Z</dcterms:modified>
</cp:coreProperties>
</file>